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1"/>
  </p:notesMasterIdLst>
  <p:sldIdLst>
    <p:sldId id="385" r:id="rId2"/>
    <p:sldId id="390" r:id="rId3"/>
    <p:sldId id="418" r:id="rId4"/>
    <p:sldId id="415" r:id="rId5"/>
    <p:sldId id="419" r:id="rId6"/>
    <p:sldId id="416" r:id="rId7"/>
    <p:sldId id="417" r:id="rId8"/>
    <p:sldId id="421" r:id="rId9"/>
    <p:sldId id="420" r:id="rId10"/>
  </p:sldIdLst>
  <p:sldSz cx="18288000" cy="10287000"/>
  <p:notesSz cx="6792913" cy="9925050"/>
  <p:embeddedFontLst>
    <p:embeddedFont>
      <p:font typeface="Calibri" panose="020F0502020204030204" pitchFamily="34" charset="0"/>
      <p:regular r:id="rId12"/>
      <p:bold r:id="rId13"/>
      <p:italic r:id="rId14"/>
      <p:boldItalic r:id="rId15"/>
    </p:embeddedFont>
    <p:embeddedFont>
      <p:font typeface="Libre Baskerville" panose="02000000000000000000" pitchFamily="2" charset="0"/>
      <p:regular r:id="rId16"/>
      <p:bold r:id="rId17"/>
      <p:italic r:id="rId18"/>
    </p:embeddedFont>
    <p:embeddedFont>
      <p:font typeface="Source Sans 3" panose="020B030303040302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0148"/>
    <a:srgbClr val="E9BE55"/>
    <a:srgbClr val="2E807A"/>
    <a:srgbClr val="2430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8" d="100"/>
          <a:sy n="58" d="100"/>
        </p:scale>
        <p:origin x="75" y="7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3596" cy="49797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7745" y="0"/>
            <a:ext cx="2943596" cy="497976"/>
          </a:xfrm>
          <a:prstGeom prst="rect">
            <a:avLst/>
          </a:prstGeom>
        </p:spPr>
        <p:txBody>
          <a:bodyPr vert="horz" lIns="91440" tIns="45720" rIns="91440" bIns="45720" rtlCol="0"/>
          <a:lstStyle>
            <a:lvl1pPr algn="r">
              <a:defRPr sz="1200"/>
            </a:lvl1pPr>
          </a:lstStyle>
          <a:p>
            <a:fld id="{742B587D-4E56-43BC-9F35-D1953A8B8E9D}" type="datetimeFigureOut">
              <a:rPr lang="nb-NO" smtClean="0"/>
              <a:t>23.04.2025</a:t>
            </a:fld>
            <a:endParaRPr lang="nb-NO"/>
          </a:p>
        </p:txBody>
      </p:sp>
      <p:sp>
        <p:nvSpPr>
          <p:cNvPr id="4" name="Plassholder for lysbilde 3"/>
          <p:cNvSpPr>
            <a:spLocks noGrp="1" noRot="1" noChangeAspect="1"/>
          </p:cNvSpPr>
          <p:nvPr>
            <p:ph type="sldImg" idx="2"/>
          </p:nvPr>
        </p:nvSpPr>
        <p:spPr>
          <a:xfrm>
            <a:off x="419100" y="1239838"/>
            <a:ext cx="5954713" cy="3351212"/>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292" y="4776431"/>
            <a:ext cx="5434330" cy="3907988"/>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7076"/>
            <a:ext cx="2943596" cy="49797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7745" y="9427076"/>
            <a:ext cx="2943596" cy="497975"/>
          </a:xfrm>
          <a:prstGeom prst="rect">
            <a:avLst/>
          </a:prstGeom>
        </p:spPr>
        <p:txBody>
          <a:bodyPr vert="horz" lIns="91440" tIns="45720" rIns="91440" bIns="45720" rtlCol="0" anchor="b"/>
          <a:lstStyle>
            <a:lvl1pPr algn="r">
              <a:defRPr sz="1200"/>
            </a:lvl1pPr>
          </a:lstStyle>
          <a:p>
            <a:fld id="{728820ED-7EE2-467E-BAEC-723A1D06D327}" type="slidenum">
              <a:rPr lang="nb-NO" smtClean="0"/>
              <a:t>‹#›</a:t>
            </a:fld>
            <a:endParaRPr lang="nb-NO"/>
          </a:p>
        </p:txBody>
      </p:sp>
    </p:spTree>
    <p:extLst>
      <p:ext uri="{BB962C8B-B14F-4D97-AF65-F5344CB8AC3E}">
        <p14:creationId xmlns:p14="http://schemas.microsoft.com/office/powerpoint/2010/main" val="1112082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3743119"/>
            <a:ext cx="16684668" cy="2800767"/>
          </a:xfrm>
          <a:prstGeom prst="rect">
            <a:avLst/>
          </a:prstGeom>
          <a:noFill/>
        </p:spPr>
        <p:txBody>
          <a:bodyPr wrap="square" rtlCol="0" anchor="ctr">
            <a:spAutoFit/>
          </a:bodyPr>
          <a:lstStyle/>
          <a:p>
            <a:pPr algn="ctr"/>
            <a:r>
              <a:rPr lang="nb-NO" sz="8800" dirty="0">
                <a:solidFill>
                  <a:schemeClr val="bg1"/>
                </a:solidFill>
                <a:latin typeface="Libre Baskerville" panose="02000000000000000000" pitchFamily="2" charset="0"/>
              </a:rPr>
              <a:t>DU TROR DET IKKE FØR DU FÅR SE DET</a:t>
            </a:r>
          </a:p>
        </p:txBody>
      </p:sp>
    </p:spTree>
    <p:extLst>
      <p:ext uri="{BB962C8B-B14F-4D97-AF65-F5344CB8AC3E}">
        <p14:creationId xmlns:p14="http://schemas.microsoft.com/office/powerpoint/2010/main" val="373707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1927237"/>
            <a:ext cx="16684668" cy="6432530"/>
          </a:xfrm>
          <a:prstGeom prst="rect">
            <a:avLst/>
          </a:prstGeom>
          <a:noFill/>
        </p:spPr>
        <p:txBody>
          <a:bodyPr wrap="square" rtlCol="0" anchor="ctr">
            <a:spAutoFit/>
          </a:bodyPr>
          <a:lstStyle/>
          <a:p>
            <a:r>
              <a:rPr lang="nb-NO" sz="5400" dirty="0">
                <a:solidFill>
                  <a:schemeClr val="bg1"/>
                </a:solidFill>
                <a:latin typeface="Source Sans 3" panose="020B0303030403020204" pitchFamily="34" charset="0"/>
              </a:rPr>
              <a:t>Da dro Peter og den andre disippelen ut og kom til graven. De løp sammen, men den andre disippelen løp fortere enn Peter og kom først. Han bøyde seg fram og </a:t>
            </a:r>
            <a:r>
              <a:rPr lang="nb-NO" sz="5400" b="1" dirty="0">
                <a:solidFill>
                  <a:schemeClr val="bg1"/>
                </a:solidFill>
                <a:latin typeface="Source Sans 3" panose="020B0303030403020204" pitchFamily="34" charset="0"/>
              </a:rPr>
              <a:t>så </a:t>
            </a:r>
            <a:r>
              <a:rPr lang="nb-NO" sz="5400" dirty="0">
                <a:solidFill>
                  <a:schemeClr val="bg1"/>
                </a:solidFill>
                <a:latin typeface="Source Sans 3" panose="020B0303030403020204" pitchFamily="34" charset="0"/>
              </a:rPr>
              <a:t>[</a:t>
            </a:r>
            <a:r>
              <a:rPr lang="el-GR" sz="5400" dirty="0">
                <a:solidFill>
                  <a:schemeClr val="bg1"/>
                </a:solidFill>
                <a:latin typeface="Source Sans 3" panose="020B0303030403020204" pitchFamily="34" charset="0"/>
              </a:rPr>
              <a:t>βλέπω</a:t>
            </a:r>
            <a:r>
              <a:rPr lang="nb-NO" sz="5400" dirty="0">
                <a:solidFill>
                  <a:schemeClr val="bg1"/>
                </a:solidFill>
                <a:latin typeface="Source Sans 3" panose="020B0303030403020204" pitchFamily="34" charset="0"/>
              </a:rPr>
              <a:t>] </a:t>
            </a:r>
            <a:r>
              <a:rPr lang="nb-NO" sz="5400" dirty="0" err="1">
                <a:solidFill>
                  <a:schemeClr val="bg1"/>
                </a:solidFill>
                <a:latin typeface="Source Sans 3" panose="020B0303030403020204" pitchFamily="34" charset="0"/>
              </a:rPr>
              <a:t>linklærne</a:t>
            </a:r>
            <a:r>
              <a:rPr lang="nb-NO" sz="5400" dirty="0">
                <a:solidFill>
                  <a:schemeClr val="bg1"/>
                </a:solidFill>
                <a:latin typeface="Source Sans 3" panose="020B0303030403020204" pitchFamily="34" charset="0"/>
              </a:rPr>
              <a:t> ligge der, men gikk ikke inn i graven.</a:t>
            </a:r>
          </a:p>
          <a:p>
            <a:endParaRPr lang="nb-NO" sz="5400" dirty="0">
              <a:solidFill>
                <a:schemeClr val="bg1"/>
              </a:solidFill>
              <a:latin typeface="Source Sans 3" panose="020B0303030403020204" pitchFamily="34" charset="0"/>
            </a:endParaRPr>
          </a:p>
          <a:p>
            <a:r>
              <a:rPr lang="el-GR" sz="5400" dirty="0">
                <a:solidFill>
                  <a:schemeClr val="bg1">
                    <a:lumMod val="75000"/>
                  </a:schemeClr>
                </a:solidFill>
                <a:latin typeface="Libre Baskerville" panose="02000000000000000000" pitchFamily="2" charset="0"/>
              </a:rPr>
              <a:t>Βλέπω</a:t>
            </a:r>
            <a:r>
              <a:rPr lang="nb-NO" sz="5400" dirty="0">
                <a:solidFill>
                  <a:schemeClr val="bg1">
                    <a:lumMod val="75000"/>
                  </a:schemeClr>
                </a:solidFill>
                <a:latin typeface="Libre Baskerville" panose="02000000000000000000" pitchFamily="2" charset="0"/>
              </a:rPr>
              <a:t> </a:t>
            </a:r>
          </a:p>
          <a:p>
            <a:r>
              <a:rPr lang="nb-NO" sz="3600" dirty="0">
                <a:solidFill>
                  <a:schemeClr val="bg1">
                    <a:lumMod val="75000"/>
                  </a:schemeClr>
                </a:solidFill>
                <a:latin typeface="Source Sans 3" panose="020B0303030403020204" pitchFamily="34" charset="0"/>
              </a:rPr>
              <a:t>(</a:t>
            </a:r>
            <a:r>
              <a:rPr lang="nb-NO" sz="3600" dirty="0" err="1">
                <a:solidFill>
                  <a:schemeClr val="bg1">
                    <a:lumMod val="75000"/>
                  </a:schemeClr>
                </a:solidFill>
                <a:latin typeface="Source Sans 3" panose="020B0303030403020204" pitchFamily="34" charset="0"/>
              </a:rPr>
              <a:t>Blepå</a:t>
            </a:r>
            <a:r>
              <a:rPr lang="nb-NO" sz="3600" dirty="0">
                <a:solidFill>
                  <a:schemeClr val="bg1">
                    <a:lumMod val="75000"/>
                  </a:schemeClr>
                </a:solidFill>
                <a:latin typeface="Source Sans 3" panose="020B0303030403020204" pitchFamily="34" charset="0"/>
              </a:rPr>
              <a:t>) </a:t>
            </a:r>
          </a:p>
          <a:p>
            <a:r>
              <a:rPr lang="nb-NO" sz="4400" i="1" dirty="0">
                <a:solidFill>
                  <a:schemeClr val="bg1">
                    <a:lumMod val="75000"/>
                  </a:schemeClr>
                </a:solidFill>
                <a:latin typeface="Source Sans 3" panose="020B0303030403020204" pitchFamily="34" charset="0"/>
              </a:rPr>
              <a:t>Å fysisk se med øynene, registrere noe visuelt</a:t>
            </a:r>
          </a:p>
        </p:txBody>
      </p:sp>
      <p:sp>
        <p:nvSpPr>
          <p:cNvPr id="7" name="TekstSylinder 6">
            <a:extLst>
              <a:ext uri="{FF2B5EF4-FFF2-40B4-BE49-F238E27FC236}">
                <a16:creationId xmlns:a16="http://schemas.microsoft.com/office/drawing/2014/main" id="{130F901B-82AE-464B-B454-DD2F57DE899A}"/>
              </a:ext>
            </a:extLst>
          </p:cNvPr>
          <p:cNvSpPr txBox="1"/>
          <p:nvPr/>
        </p:nvSpPr>
        <p:spPr>
          <a:xfrm>
            <a:off x="828439" y="654903"/>
            <a:ext cx="16684668" cy="1107996"/>
          </a:xfrm>
          <a:prstGeom prst="rect">
            <a:avLst/>
          </a:prstGeom>
          <a:noFill/>
        </p:spPr>
        <p:txBody>
          <a:bodyPr wrap="square" rtlCol="0">
            <a:spAutoFit/>
          </a:bodyPr>
          <a:lstStyle/>
          <a:p>
            <a:pPr algn="r"/>
            <a:r>
              <a:rPr lang="nb-NO" sz="6600" i="1" dirty="0" err="1">
                <a:solidFill>
                  <a:schemeClr val="bg1"/>
                </a:solidFill>
                <a:latin typeface="Libre Baskerville" panose="02000000000000000000" pitchFamily="2" charset="0"/>
              </a:rPr>
              <a:t>Joh</a:t>
            </a:r>
            <a:r>
              <a:rPr lang="nb-NO" sz="6600" i="1" dirty="0">
                <a:solidFill>
                  <a:schemeClr val="bg1"/>
                </a:solidFill>
                <a:latin typeface="Libre Baskerville" panose="02000000000000000000" pitchFamily="2" charset="0"/>
              </a:rPr>
              <a:t> 20, 3-5</a:t>
            </a:r>
            <a:endParaRPr lang="nb-NO" sz="2700" i="1" dirty="0">
              <a:solidFill>
                <a:schemeClr val="bg1"/>
              </a:solidFill>
              <a:latin typeface="Libre Baskerville" panose="02000000000000000000" pitchFamily="2" charset="0"/>
            </a:endParaRPr>
          </a:p>
        </p:txBody>
      </p:sp>
    </p:spTree>
    <p:extLst>
      <p:ext uri="{BB962C8B-B14F-4D97-AF65-F5344CB8AC3E}">
        <p14:creationId xmlns:p14="http://schemas.microsoft.com/office/powerpoint/2010/main" val="3721863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4420227"/>
            <a:ext cx="16684668" cy="1446550"/>
          </a:xfrm>
          <a:prstGeom prst="rect">
            <a:avLst/>
          </a:prstGeom>
          <a:noFill/>
        </p:spPr>
        <p:txBody>
          <a:bodyPr wrap="square" rtlCol="0" anchor="ctr">
            <a:spAutoFit/>
          </a:bodyPr>
          <a:lstStyle/>
          <a:p>
            <a:pPr algn="ctr"/>
            <a:r>
              <a:rPr lang="nb-NO" sz="8800" dirty="0">
                <a:solidFill>
                  <a:schemeClr val="bg1"/>
                </a:solidFill>
                <a:latin typeface="Libre Baskerville" panose="02000000000000000000" pitchFamily="2" charset="0"/>
              </a:rPr>
              <a:t>HISTORISK</a:t>
            </a:r>
          </a:p>
        </p:txBody>
      </p:sp>
    </p:spTree>
    <p:extLst>
      <p:ext uri="{BB962C8B-B14F-4D97-AF65-F5344CB8AC3E}">
        <p14:creationId xmlns:p14="http://schemas.microsoft.com/office/powerpoint/2010/main" val="1664988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2019300"/>
            <a:ext cx="16684668" cy="7263527"/>
          </a:xfrm>
          <a:prstGeom prst="rect">
            <a:avLst/>
          </a:prstGeom>
          <a:noFill/>
        </p:spPr>
        <p:txBody>
          <a:bodyPr wrap="square" rtlCol="0" anchor="ctr">
            <a:spAutoFit/>
          </a:bodyPr>
          <a:lstStyle/>
          <a:p>
            <a:r>
              <a:rPr lang="nb-NO" sz="5400" dirty="0">
                <a:solidFill>
                  <a:schemeClr val="bg1"/>
                </a:solidFill>
                <a:latin typeface="Source Sans 3" panose="020B0303030403020204" pitchFamily="34" charset="0"/>
              </a:rPr>
              <a:t>Simon Peter kom nå etter, og han gikk inn. Han </a:t>
            </a:r>
            <a:r>
              <a:rPr lang="nb-NO" sz="5400" b="1" dirty="0">
                <a:solidFill>
                  <a:schemeClr val="bg1"/>
                </a:solidFill>
                <a:latin typeface="Source Sans 3" panose="020B0303030403020204" pitchFamily="34" charset="0"/>
              </a:rPr>
              <a:t>observerte og analyserte </a:t>
            </a:r>
            <a:r>
              <a:rPr lang="nb-NO" sz="5400" dirty="0">
                <a:solidFill>
                  <a:schemeClr val="bg1"/>
                </a:solidFill>
                <a:latin typeface="Source Sans 3" panose="020B0303030403020204" pitchFamily="34" charset="0"/>
              </a:rPr>
              <a:t>[</a:t>
            </a:r>
            <a:r>
              <a:rPr lang="el-GR" sz="5400" dirty="0">
                <a:solidFill>
                  <a:schemeClr val="bg1"/>
                </a:solidFill>
                <a:latin typeface="Source Sans 3" panose="020B0303030403020204" pitchFamily="34" charset="0"/>
              </a:rPr>
              <a:t>θεωρέω</a:t>
            </a:r>
            <a:r>
              <a:rPr lang="nb-NO" sz="5400" dirty="0">
                <a:solidFill>
                  <a:schemeClr val="bg1"/>
                </a:solidFill>
                <a:latin typeface="Source Sans 3" panose="020B0303030403020204" pitchFamily="34" charset="0"/>
              </a:rPr>
              <a:t>] </a:t>
            </a:r>
            <a:r>
              <a:rPr lang="nb-NO" sz="5400" dirty="0" err="1">
                <a:solidFill>
                  <a:schemeClr val="bg1"/>
                </a:solidFill>
                <a:latin typeface="Source Sans 3" panose="020B0303030403020204" pitchFamily="34" charset="0"/>
              </a:rPr>
              <a:t>linklærne</a:t>
            </a:r>
            <a:r>
              <a:rPr lang="nb-NO" sz="5400" dirty="0">
                <a:solidFill>
                  <a:schemeClr val="bg1"/>
                </a:solidFill>
                <a:latin typeface="Source Sans 3" panose="020B0303030403020204" pitchFamily="34" charset="0"/>
              </a:rPr>
              <a:t> som lå der, og tørkleet som Jesus hadde hatt over hodet. Det lå ikke sammen med </a:t>
            </a:r>
            <a:r>
              <a:rPr lang="nb-NO" sz="5400" dirty="0" err="1">
                <a:solidFill>
                  <a:schemeClr val="bg1"/>
                </a:solidFill>
                <a:latin typeface="Source Sans 3" panose="020B0303030403020204" pitchFamily="34" charset="0"/>
              </a:rPr>
              <a:t>linklærne</a:t>
            </a:r>
            <a:r>
              <a:rPr lang="nb-NO" sz="5400" dirty="0">
                <a:solidFill>
                  <a:schemeClr val="bg1"/>
                </a:solidFill>
                <a:latin typeface="Source Sans 3" panose="020B0303030403020204" pitchFamily="34" charset="0"/>
              </a:rPr>
              <a:t>, men sammenrullet på et sted for seg selv.</a:t>
            </a:r>
          </a:p>
          <a:p>
            <a:endParaRPr lang="nb-NO" sz="5400" dirty="0">
              <a:solidFill>
                <a:schemeClr val="bg1"/>
              </a:solidFill>
              <a:latin typeface="Source Sans 3" panose="020B0303030403020204" pitchFamily="34" charset="0"/>
            </a:endParaRPr>
          </a:p>
          <a:p>
            <a:r>
              <a:rPr lang="el-GR" sz="5400" dirty="0">
                <a:solidFill>
                  <a:schemeClr val="bg1">
                    <a:lumMod val="75000"/>
                  </a:schemeClr>
                </a:solidFill>
                <a:latin typeface="Libre Baskerville" panose="02000000000000000000" pitchFamily="2" charset="0"/>
              </a:rPr>
              <a:t>θεωρέω</a:t>
            </a:r>
            <a:r>
              <a:rPr lang="nb-NO" sz="5400" dirty="0">
                <a:solidFill>
                  <a:schemeClr val="bg1">
                    <a:lumMod val="75000"/>
                  </a:schemeClr>
                </a:solidFill>
                <a:latin typeface="Libre Baskerville" panose="02000000000000000000" pitchFamily="2" charset="0"/>
              </a:rPr>
              <a:t> </a:t>
            </a:r>
          </a:p>
          <a:p>
            <a:r>
              <a:rPr lang="nb-NO" sz="3600" dirty="0">
                <a:solidFill>
                  <a:schemeClr val="bg1">
                    <a:lumMod val="75000"/>
                  </a:schemeClr>
                </a:solidFill>
                <a:latin typeface="Source Sans 3" panose="020B0303030403020204" pitchFamily="34" charset="0"/>
              </a:rPr>
              <a:t>(</a:t>
            </a:r>
            <a:r>
              <a:rPr lang="nb-NO" sz="3600" dirty="0" err="1">
                <a:solidFill>
                  <a:schemeClr val="bg1">
                    <a:lumMod val="75000"/>
                  </a:schemeClr>
                </a:solidFill>
                <a:latin typeface="Source Sans 3" panose="020B0303030403020204" pitchFamily="34" charset="0"/>
              </a:rPr>
              <a:t>Theoreå</a:t>
            </a:r>
            <a:r>
              <a:rPr lang="nb-NO" sz="3600" dirty="0">
                <a:solidFill>
                  <a:schemeClr val="bg1">
                    <a:lumMod val="75000"/>
                  </a:schemeClr>
                </a:solidFill>
                <a:latin typeface="Source Sans 3" panose="020B0303030403020204" pitchFamily="34" charset="0"/>
              </a:rPr>
              <a:t>) </a:t>
            </a:r>
          </a:p>
          <a:p>
            <a:r>
              <a:rPr lang="nb-NO" sz="4400" i="1" dirty="0">
                <a:solidFill>
                  <a:schemeClr val="bg1">
                    <a:lumMod val="75000"/>
                  </a:schemeClr>
                </a:solidFill>
                <a:latin typeface="Source Sans 3" panose="020B0303030403020204" pitchFamily="34" charset="0"/>
              </a:rPr>
              <a:t>Å intellektuelt og analytisk observere og betrakte</a:t>
            </a:r>
          </a:p>
        </p:txBody>
      </p:sp>
      <p:sp>
        <p:nvSpPr>
          <p:cNvPr id="7" name="TekstSylinder 6">
            <a:extLst>
              <a:ext uri="{FF2B5EF4-FFF2-40B4-BE49-F238E27FC236}">
                <a16:creationId xmlns:a16="http://schemas.microsoft.com/office/drawing/2014/main" id="{130F901B-82AE-464B-B454-DD2F57DE899A}"/>
              </a:ext>
            </a:extLst>
          </p:cNvPr>
          <p:cNvSpPr txBox="1"/>
          <p:nvPr/>
        </p:nvSpPr>
        <p:spPr>
          <a:xfrm>
            <a:off x="828439" y="654903"/>
            <a:ext cx="16684668" cy="1107996"/>
          </a:xfrm>
          <a:prstGeom prst="rect">
            <a:avLst/>
          </a:prstGeom>
          <a:noFill/>
        </p:spPr>
        <p:txBody>
          <a:bodyPr wrap="square" rtlCol="0">
            <a:spAutoFit/>
          </a:bodyPr>
          <a:lstStyle/>
          <a:p>
            <a:pPr algn="r"/>
            <a:r>
              <a:rPr lang="nb-NO" sz="6600" i="1" dirty="0" err="1">
                <a:solidFill>
                  <a:schemeClr val="bg1"/>
                </a:solidFill>
                <a:latin typeface="Libre Baskerville" panose="02000000000000000000" pitchFamily="2" charset="0"/>
              </a:rPr>
              <a:t>Joh</a:t>
            </a:r>
            <a:r>
              <a:rPr lang="nb-NO" sz="6600" i="1" dirty="0">
                <a:solidFill>
                  <a:schemeClr val="bg1"/>
                </a:solidFill>
                <a:latin typeface="Libre Baskerville" panose="02000000000000000000" pitchFamily="2" charset="0"/>
              </a:rPr>
              <a:t> 20, 6-7</a:t>
            </a:r>
            <a:endParaRPr lang="nb-NO" sz="2700" i="1" dirty="0">
              <a:solidFill>
                <a:schemeClr val="bg1"/>
              </a:solidFill>
              <a:latin typeface="Libre Baskerville" panose="02000000000000000000" pitchFamily="2" charset="0"/>
            </a:endParaRPr>
          </a:p>
        </p:txBody>
      </p:sp>
    </p:spTree>
    <p:extLst>
      <p:ext uri="{BB962C8B-B14F-4D97-AF65-F5344CB8AC3E}">
        <p14:creationId xmlns:p14="http://schemas.microsoft.com/office/powerpoint/2010/main" val="2292282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4420227"/>
            <a:ext cx="16684668" cy="1446550"/>
          </a:xfrm>
          <a:prstGeom prst="rect">
            <a:avLst/>
          </a:prstGeom>
          <a:noFill/>
        </p:spPr>
        <p:txBody>
          <a:bodyPr wrap="square" rtlCol="0" anchor="ctr">
            <a:spAutoFit/>
          </a:bodyPr>
          <a:lstStyle/>
          <a:p>
            <a:pPr algn="ctr"/>
            <a:r>
              <a:rPr lang="nb-NO" sz="8800" dirty="0">
                <a:solidFill>
                  <a:schemeClr val="bg1"/>
                </a:solidFill>
                <a:latin typeface="Libre Baskerville" panose="02000000000000000000" pitchFamily="2" charset="0"/>
              </a:rPr>
              <a:t>PERSONLIG</a:t>
            </a:r>
          </a:p>
        </p:txBody>
      </p:sp>
    </p:spTree>
    <p:extLst>
      <p:ext uri="{BB962C8B-B14F-4D97-AF65-F5344CB8AC3E}">
        <p14:creationId xmlns:p14="http://schemas.microsoft.com/office/powerpoint/2010/main" val="3920699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2096245"/>
            <a:ext cx="16684668" cy="7109639"/>
          </a:xfrm>
          <a:prstGeom prst="rect">
            <a:avLst/>
          </a:prstGeom>
          <a:noFill/>
        </p:spPr>
        <p:txBody>
          <a:bodyPr wrap="square" rtlCol="0" anchor="ctr">
            <a:spAutoFit/>
          </a:bodyPr>
          <a:lstStyle/>
          <a:p>
            <a:r>
              <a:rPr lang="nb-NO" sz="5400" dirty="0">
                <a:solidFill>
                  <a:schemeClr val="bg1"/>
                </a:solidFill>
                <a:latin typeface="Source Sans 3" panose="020B0303030403020204" pitchFamily="34" charset="0"/>
              </a:rPr>
              <a:t>Da gikk den andre disippelen også inn, han som var kommet først til graven. Han </a:t>
            </a:r>
            <a:r>
              <a:rPr lang="nb-NO" sz="5400" b="1" dirty="0">
                <a:solidFill>
                  <a:schemeClr val="bg1"/>
                </a:solidFill>
                <a:latin typeface="Source Sans 3" panose="020B0303030403020204" pitchFamily="34" charset="0"/>
              </a:rPr>
              <a:t>innså sannheten</a:t>
            </a:r>
            <a:r>
              <a:rPr lang="nb-NO" sz="5400" dirty="0">
                <a:solidFill>
                  <a:schemeClr val="bg1"/>
                </a:solidFill>
                <a:latin typeface="Source Sans 3" panose="020B0303030403020204" pitchFamily="34" charset="0"/>
              </a:rPr>
              <a:t> [</a:t>
            </a:r>
            <a:r>
              <a:rPr lang="el-GR" sz="5400" dirty="0">
                <a:solidFill>
                  <a:schemeClr val="bg1"/>
                </a:solidFill>
                <a:latin typeface="Source Sans 3" panose="020B0303030403020204" pitchFamily="34" charset="0"/>
              </a:rPr>
              <a:t>ὁράω</a:t>
            </a:r>
            <a:r>
              <a:rPr lang="nb-NO" sz="5400" dirty="0">
                <a:solidFill>
                  <a:schemeClr val="bg1"/>
                </a:solidFill>
                <a:latin typeface="Source Sans 3" panose="020B0303030403020204" pitchFamily="34" charset="0"/>
              </a:rPr>
              <a:t>] og trodde.  Fram til da hadde de ikke forstått det Skriften sier, at han måtte stå opp fra de døde.</a:t>
            </a:r>
          </a:p>
          <a:p>
            <a:endParaRPr lang="nb-NO" sz="5400" dirty="0">
              <a:solidFill>
                <a:schemeClr val="bg1"/>
              </a:solidFill>
              <a:latin typeface="Source Sans 3" panose="020B0303030403020204" pitchFamily="34" charset="0"/>
            </a:endParaRPr>
          </a:p>
          <a:p>
            <a:r>
              <a:rPr lang="el-GR" sz="5400" dirty="0">
                <a:solidFill>
                  <a:schemeClr val="bg1">
                    <a:lumMod val="75000"/>
                  </a:schemeClr>
                </a:solidFill>
                <a:latin typeface="Libre Baskerville" panose="02000000000000000000" pitchFamily="2" charset="0"/>
              </a:rPr>
              <a:t>ὁράω</a:t>
            </a:r>
            <a:r>
              <a:rPr lang="nb-NO" sz="5400" dirty="0">
                <a:solidFill>
                  <a:schemeClr val="bg1">
                    <a:lumMod val="75000"/>
                  </a:schemeClr>
                </a:solidFill>
                <a:latin typeface="Libre Baskerville" panose="02000000000000000000" pitchFamily="2" charset="0"/>
              </a:rPr>
              <a:t> </a:t>
            </a:r>
          </a:p>
          <a:p>
            <a:r>
              <a:rPr lang="nb-NO" sz="3600" dirty="0">
                <a:solidFill>
                  <a:schemeClr val="bg1">
                    <a:lumMod val="75000"/>
                  </a:schemeClr>
                </a:solidFill>
                <a:latin typeface="Source Sans 3" panose="020B0303030403020204" pitchFamily="34" charset="0"/>
              </a:rPr>
              <a:t>(</a:t>
            </a:r>
            <a:r>
              <a:rPr lang="nb-NO" sz="3600" dirty="0" err="1">
                <a:solidFill>
                  <a:schemeClr val="bg1">
                    <a:lumMod val="75000"/>
                  </a:schemeClr>
                </a:solidFill>
                <a:latin typeface="Source Sans 3" panose="020B0303030403020204" pitchFamily="34" charset="0"/>
              </a:rPr>
              <a:t>Horaå</a:t>
            </a:r>
            <a:r>
              <a:rPr lang="nb-NO" sz="3600" dirty="0">
                <a:solidFill>
                  <a:schemeClr val="bg1">
                    <a:lumMod val="75000"/>
                  </a:schemeClr>
                </a:solidFill>
                <a:latin typeface="Source Sans 3" panose="020B0303030403020204" pitchFamily="34" charset="0"/>
              </a:rPr>
              <a:t>) </a:t>
            </a:r>
          </a:p>
          <a:p>
            <a:r>
              <a:rPr lang="nb-NO" sz="4400" i="1" dirty="0">
                <a:solidFill>
                  <a:schemeClr val="bg1">
                    <a:lumMod val="75000"/>
                  </a:schemeClr>
                </a:solidFill>
                <a:latin typeface="Source Sans 3" panose="020B0303030403020204" pitchFamily="34" charset="0"/>
              </a:rPr>
              <a:t>Å se, oppfatte med øyet eller sinnet. Brukes ofte om å se Gud eller å forstå noe som har med det åndelige å gjøre</a:t>
            </a:r>
          </a:p>
        </p:txBody>
      </p:sp>
      <p:sp>
        <p:nvSpPr>
          <p:cNvPr id="7" name="TekstSylinder 6">
            <a:extLst>
              <a:ext uri="{FF2B5EF4-FFF2-40B4-BE49-F238E27FC236}">
                <a16:creationId xmlns:a16="http://schemas.microsoft.com/office/drawing/2014/main" id="{130F901B-82AE-464B-B454-DD2F57DE899A}"/>
              </a:ext>
            </a:extLst>
          </p:cNvPr>
          <p:cNvSpPr txBox="1"/>
          <p:nvPr/>
        </p:nvSpPr>
        <p:spPr>
          <a:xfrm>
            <a:off x="828439" y="654903"/>
            <a:ext cx="16684668" cy="1107996"/>
          </a:xfrm>
          <a:prstGeom prst="rect">
            <a:avLst/>
          </a:prstGeom>
          <a:noFill/>
        </p:spPr>
        <p:txBody>
          <a:bodyPr wrap="square" rtlCol="0">
            <a:spAutoFit/>
          </a:bodyPr>
          <a:lstStyle/>
          <a:p>
            <a:pPr algn="r"/>
            <a:r>
              <a:rPr lang="nb-NO" sz="6600" i="1" dirty="0" err="1">
                <a:solidFill>
                  <a:schemeClr val="bg1"/>
                </a:solidFill>
                <a:latin typeface="Libre Baskerville" panose="02000000000000000000" pitchFamily="2" charset="0"/>
              </a:rPr>
              <a:t>Joh</a:t>
            </a:r>
            <a:r>
              <a:rPr lang="nb-NO" sz="6600" i="1" dirty="0">
                <a:solidFill>
                  <a:schemeClr val="bg1"/>
                </a:solidFill>
                <a:latin typeface="Libre Baskerville" panose="02000000000000000000" pitchFamily="2" charset="0"/>
              </a:rPr>
              <a:t> 20, 3-5</a:t>
            </a:r>
            <a:endParaRPr lang="nb-NO" sz="2700" i="1" dirty="0">
              <a:solidFill>
                <a:schemeClr val="bg1"/>
              </a:solidFill>
              <a:latin typeface="Libre Baskerville" panose="02000000000000000000" pitchFamily="2" charset="0"/>
            </a:endParaRPr>
          </a:p>
        </p:txBody>
      </p:sp>
    </p:spTree>
    <p:extLst>
      <p:ext uri="{BB962C8B-B14F-4D97-AF65-F5344CB8AC3E}">
        <p14:creationId xmlns:p14="http://schemas.microsoft.com/office/powerpoint/2010/main" val="685216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2988797"/>
            <a:ext cx="16684668" cy="5324535"/>
          </a:xfrm>
          <a:prstGeom prst="rect">
            <a:avLst/>
          </a:prstGeom>
          <a:noFill/>
        </p:spPr>
        <p:txBody>
          <a:bodyPr wrap="square" rtlCol="0" anchor="ctr">
            <a:spAutoFit/>
          </a:bodyPr>
          <a:lstStyle/>
          <a:p>
            <a:r>
              <a:rPr lang="nb-NO" sz="5400" dirty="0">
                <a:solidFill>
                  <a:schemeClr val="bg1"/>
                </a:solidFill>
                <a:latin typeface="Source Sans 3" panose="020B0303030403020204" pitchFamily="34" charset="0"/>
              </a:rPr>
              <a:t>Ingen har noen gang sett Gud, men den enbårne Gud, som er i Fars favn, han har vist oss hvem han er.</a:t>
            </a:r>
          </a:p>
          <a:p>
            <a:endParaRPr lang="nb-NO" sz="5400" dirty="0">
              <a:solidFill>
                <a:schemeClr val="bg1"/>
              </a:solidFill>
              <a:latin typeface="Source Sans 3" panose="020B0303030403020204" pitchFamily="34" charset="0"/>
            </a:endParaRPr>
          </a:p>
          <a:p>
            <a:r>
              <a:rPr lang="el-GR" sz="5400" dirty="0">
                <a:solidFill>
                  <a:schemeClr val="bg1">
                    <a:lumMod val="75000"/>
                  </a:schemeClr>
                </a:solidFill>
                <a:latin typeface="Libre Baskerville" panose="02000000000000000000" pitchFamily="2" charset="0"/>
              </a:rPr>
              <a:t>ὁράω</a:t>
            </a:r>
            <a:r>
              <a:rPr lang="nb-NO" sz="5400" dirty="0">
                <a:solidFill>
                  <a:schemeClr val="bg1">
                    <a:lumMod val="75000"/>
                  </a:schemeClr>
                </a:solidFill>
                <a:latin typeface="Libre Baskerville" panose="02000000000000000000" pitchFamily="2" charset="0"/>
              </a:rPr>
              <a:t> </a:t>
            </a:r>
          </a:p>
          <a:p>
            <a:r>
              <a:rPr lang="nb-NO" sz="3600" dirty="0">
                <a:solidFill>
                  <a:schemeClr val="bg1">
                    <a:lumMod val="75000"/>
                  </a:schemeClr>
                </a:solidFill>
                <a:latin typeface="Source Sans 3" panose="020B0303030403020204" pitchFamily="34" charset="0"/>
              </a:rPr>
              <a:t>(</a:t>
            </a:r>
            <a:r>
              <a:rPr lang="nb-NO" sz="3600" dirty="0" err="1">
                <a:solidFill>
                  <a:schemeClr val="bg1">
                    <a:lumMod val="75000"/>
                  </a:schemeClr>
                </a:solidFill>
                <a:latin typeface="Source Sans 3" panose="020B0303030403020204" pitchFamily="34" charset="0"/>
              </a:rPr>
              <a:t>Horaå</a:t>
            </a:r>
            <a:r>
              <a:rPr lang="nb-NO" sz="3600" dirty="0">
                <a:solidFill>
                  <a:schemeClr val="bg1">
                    <a:lumMod val="75000"/>
                  </a:schemeClr>
                </a:solidFill>
                <a:latin typeface="Source Sans 3" panose="020B0303030403020204" pitchFamily="34" charset="0"/>
              </a:rPr>
              <a:t>) </a:t>
            </a:r>
          </a:p>
          <a:p>
            <a:r>
              <a:rPr lang="nb-NO" sz="4400" i="1" dirty="0">
                <a:solidFill>
                  <a:schemeClr val="bg1">
                    <a:lumMod val="75000"/>
                  </a:schemeClr>
                </a:solidFill>
                <a:latin typeface="Source Sans 3" panose="020B0303030403020204" pitchFamily="34" charset="0"/>
              </a:rPr>
              <a:t>Å se, oppfatte med øyet eller sinnet. Brukes ofte om å se Gud eller å forstå noe som har med det åndelige å gjøre</a:t>
            </a:r>
          </a:p>
        </p:txBody>
      </p:sp>
      <p:sp>
        <p:nvSpPr>
          <p:cNvPr id="7" name="TekstSylinder 6">
            <a:extLst>
              <a:ext uri="{FF2B5EF4-FFF2-40B4-BE49-F238E27FC236}">
                <a16:creationId xmlns:a16="http://schemas.microsoft.com/office/drawing/2014/main" id="{130F901B-82AE-464B-B454-DD2F57DE899A}"/>
              </a:ext>
            </a:extLst>
          </p:cNvPr>
          <p:cNvSpPr txBox="1"/>
          <p:nvPr/>
        </p:nvSpPr>
        <p:spPr>
          <a:xfrm>
            <a:off x="828439" y="654903"/>
            <a:ext cx="16684668" cy="1107996"/>
          </a:xfrm>
          <a:prstGeom prst="rect">
            <a:avLst/>
          </a:prstGeom>
          <a:noFill/>
        </p:spPr>
        <p:txBody>
          <a:bodyPr wrap="square" rtlCol="0">
            <a:spAutoFit/>
          </a:bodyPr>
          <a:lstStyle/>
          <a:p>
            <a:pPr algn="r"/>
            <a:r>
              <a:rPr lang="nb-NO" sz="6600" i="1" dirty="0" err="1">
                <a:solidFill>
                  <a:schemeClr val="bg1"/>
                </a:solidFill>
                <a:latin typeface="Libre Baskerville" panose="02000000000000000000" pitchFamily="2" charset="0"/>
              </a:rPr>
              <a:t>Joh</a:t>
            </a:r>
            <a:r>
              <a:rPr lang="nb-NO" sz="6600" i="1" dirty="0">
                <a:solidFill>
                  <a:schemeClr val="bg1"/>
                </a:solidFill>
                <a:latin typeface="Libre Baskerville" panose="02000000000000000000" pitchFamily="2" charset="0"/>
              </a:rPr>
              <a:t> 1, 18</a:t>
            </a:r>
            <a:endParaRPr lang="nb-NO" sz="2700" i="1" dirty="0">
              <a:solidFill>
                <a:schemeClr val="bg1"/>
              </a:solidFill>
              <a:latin typeface="Libre Baskerville" panose="02000000000000000000" pitchFamily="2" charset="0"/>
            </a:endParaRPr>
          </a:p>
        </p:txBody>
      </p:sp>
    </p:spTree>
    <p:extLst>
      <p:ext uri="{BB962C8B-B14F-4D97-AF65-F5344CB8AC3E}">
        <p14:creationId xmlns:p14="http://schemas.microsoft.com/office/powerpoint/2010/main" val="2654700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4420227"/>
            <a:ext cx="16684668" cy="1446550"/>
          </a:xfrm>
          <a:prstGeom prst="rect">
            <a:avLst/>
          </a:prstGeom>
          <a:noFill/>
        </p:spPr>
        <p:txBody>
          <a:bodyPr wrap="square" rtlCol="0" anchor="ctr">
            <a:spAutoFit/>
          </a:bodyPr>
          <a:lstStyle/>
          <a:p>
            <a:pPr algn="ctr"/>
            <a:r>
              <a:rPr lang="nb-NO" sz="8800" dirty="0">
                <a:solidFill>
                  <a:schemeClr val="bg1"/>
                </a:solidFill>
                <a:latin typeface="Libre Baskerville" panose="02000000000000000000" pitchFamily="2" charset="0"/>
              </a:rPr>
              <a:t>REN NÅDE</a:t>
            </a:r>
          </a:p>
        </p:txBody>
      </p:sp>
    </p:spTree>
    <p:extLst>
      <p:ext uri="{BB962C8B-B14F-4D97-AF65-F5344CB8AC3E}">
        <p14:creationId xmlns:p14="http://schemas.microsoft.com/office/powerpoint/2010/main" val="2505409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3942904"/>
            <a:ext cx="16684668" cy="3416320"/>
          </a:xfrm>
          <a:prstGeom prst="rect">
            <a:avLst/>
          </a:prstGeom>
          <a:noFill/>
        </p:spPr>
        <p:txBody>
          <a:bodyPr wrap="square" rtlCol="0" anchor="ctr">
            <a:spAutoFit/>
          </a:bodyPr>
          <a:lstStyle/>
          <a:p>
            <a:r>
              <a:rPr lang="nb-NO" sz="5400" dirty="0">
                <a:solidFill>
                  <a:schemeClr val="bg1"/>
                </a:solidFill>
                <a:latin typeface="Source Sans 3" panose="020B0303030403020204" pitchFamily="34" charset="0"/>
              </a:rPr>
              <a:t>Jeg tror at jeg ikke av egen fornuft eller kraft kan tro på Jesus Kristus, min Herre, eller komme til ham. Men Den Hellige Ånd har kalt meg ved evangeliet, opplyst meg, helliggjort meg og holdt meg fast i den sanne tro.</a:t>
            </a:r>
          </a:p>
        </p:txBody>
      </p:sp>
      <p:sp>
        <p:nvSpPr>
          <p:cNvPr id="7" name="TekstSylinder 6">
            <a:extLst>
              <a:ext uri="{FF2B5EF4-FFF2-40B4-BE49-F238E27FC236}">
                <a16:creationId xmlns:a16="http://schemas.microsoft.com/office/drawing/2014/main" id="{130F901B-82AE-464B-B454-DD2F57DE899A}"/>
              </a:ext>
            </a:extLst>
          </p:cNvPr>
          <p:cNvSpPr txBox="1"/>
          <p:nvPr/>
        </p:nvSpPr>
        <p:spPr>
          <a:xfrm>
            <a:off x="828439" y="654903"/>
            <a:ext cx="16684668" cy="1107996"/>
          </a:xfrm>
          <a:prstGeom prst="rect">
            <a:avLst/>
          </a:prstGeom>
          <a:noFill/>
        </p:spPr>
        <p:txBody>
          <a:bodyPr wrap="square" rtlCol="0">
            <a:spAutoFit/>
          </a:bodyPr>
          <a:lstStyle/>
          <a:p>
            <a:pPr algn="r"/>
            <a:r>
              <a:rPr lang="nb-NO" sz="6600" i="1" dirty="0">
                <a:solidFill>
                  <a:schemeClr val="bg1"/>
                </a:solidFill>
                <a:latin typeface="Libre Baskerville" panose="02000000000000000000" pitchFamily="2" charset="0"/>
              </a:rPr>
              <a:t>Luthers lille katekisme</a:t>
            </a:r>
            <a:endParaRPr lang="nb-NO" sz="2700" i="1" dirty="0">
              <a:solidFill>
                <a:schemeClr val="bg1"/>
              </a:solidFill>
              <a:latin typeface="Libre Baskerville" panose="02000000000000000000" pitchFamily="2" charset="0"/>
            </a:endParaRPr>
          </a:p>
        </p:txBody>
      </p:sp>
    </p:spTree>
    <p:extLst>
      <p:ext uri="{BB962C8B-B14F-4D97-AF65-F5344CB8AC3E}">
        <p14:creationId xmlns:p14="http://schemas.microsoft.com/office/powerpoint/2010/main" val="3363559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5118</TotalTime>
  <Words>332</Words>
  <Application>Microsoft Office PowerPoint</Application>
  <PresentationFormat>Egendefinert</PresentationFormat>
  <Paragraphs>30</Paragraphs>
  <Slides>9</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9</vt:i4>
      </vt:variant>
    </vt:vector>
  </HeadingPairs>
  <TitlesOfParts>
    <vt:vector size="14" baseType="lpstr">
      <vt:lpstr>Libre Baskerville</vt:lpstr>
      <vt:lpstr>Arial</vt:lpstr>
      <vt:lpstr>Source Sans 3</vt:lpstr>
      <vt:lpstr>Calibri</vt:lpstr>
      <vt:lpstr>Office Theme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Source: The bible project</dc:title>
  <dc:creator>Ingebrikt Kvam</dc:creator>
  <cp:lastModifiedBy>Ingebrikt Kvam</cp:lastModifiedBy>
  <cp:revision>43</cp:revision>
  <cp:lastPrinted>2025-04-20T08:49:57Z</cp:lastPrinted>
  <dcterms:created xsi:type="dcterms:W3CDTF">2006-08-16T00:00:00Z</dcterms:created>
  <dcterms:modified xsi:type="dcterms:W3CDTF">2025-04-23T07:57:46Z</dcterms:modified>
  <dc:identifier>DAFwmYTrT6I</dc:identifier>
</cp:coreProperties>
</file>