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1" r:id="rId2"/>
    <p:sldId id="301" r:id="rId3"/>
    <p:sldId id="302" r:id="rId4"/>
    <p:sldId id="303" r:id="rId5"/>
    <p:sldId id="282" r:id="rId6"/>
    <p:sldId id="304" r:id="rId7"/>
    <p:sldId id="305" r:id="rId8"/>
    <p:sldId id="306" r:id="rId9"/>
    <p:sldId id="307" r:id="rId10"/>
    <p:sldId id="309" r:id="rId11"/>
    <p:sldId id="308" r:id="rId12"/>
    <p:sldId id="283" r:id="rId13"/>
    <p:sldId id="289" r:id="rId14"/>
    <p:sldId id="284" r:id="rId15"/>
    <p:sldId id="310" r:id="rId16"/>
    <p:sldId id="290" r:id="rId17"/>
    <p:sldId id="311" r:id="rId18"/>
    <p:sldId id="312" r:id="rId19"/>
    <p:sldId id="285" r:id="rId20"/>
    <p:sldId id="314" r:id="rId21"/>
    <p:sldId id="313" r:id="rId22"/>
    <p:sldId id="286" r:id="rId23"/>
    <p:sldId id="315" r:id="rId24"/>
    <p:sldId id="287" r:id="rId25"/>
    <p:sldId id="291" r:id="rId26"/>
    <p:sldId id="316" r:id="rId27"/>
  </p:sldIdLst>
  <p:sldSz cx="18288000" cy="10287000"/>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75" y="7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852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C59B642-63EE-4337-9993-6B386FC89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2930" y="-958752"/>
            <a:ext cx="7902416" cy="12204503"/>
          </a:xfrm>
          <a:prstGeom prst="rect">
            <a:avLst/>
          </a:prstGeom>
        </p:spPr>
      </p:pic>
      <p:sp>
        <p:nvSpPr>
          <p:cNvPr id="4" name="TekstSylinder 3">
            <a:extLst>
              <a:ext uri="{FF2B5EF4-FFF2-40B4-BE49-F238E27FC236}">
                <a16:creationId xmlns:a16="http://schemas.microsoft.com/office/drawing/2014/main" id="{C02EFAB8-1B88-4D15-9422-40ECA7D5BF75}"/>
              </a:ext>
            </a:extLst>
          </p:cNvPr>
          <p:cNvSpPr txBox="1"/>
          <p:nvPr/>
        </p:nvSpPr>
        <p:spPr>
          <a:xfrm>
            <a:off x="685800" y="723900"/>
            <a:ext cx="9256734" cy="7478970"/>
          </a:xfrm>
          <a:prstGeom prst="rect">
            <a:avLst/>
          </a:prstGeom>
          <a:noFill/>
        </p:spPr>
        <p:txBody>
          <a:bodyPr wrap="square" rtlCol="0">
            <a:spAutoFit/>
          </a:bodyPr>
          <a:lstStyle/>
          <a:p>
            <a:r>
              <a:rPr lang="nb-NO" sz="4800" b="1" dirty="0">
                <a:solidFill>
                  <a:schemeClr val="bg1"/>
                </a:solidFill>
                <a:latin typeface="Avenir Book" panose="02000503020000020003" pitchFamily="2" charset="0"/>
              </a:rPr>
              <a:t>Johannes Døperen</a:t>
            </a:r>
          </a:p>
          <a:p>
            <a:r>
              <a:rPr lang="nb-NO" sz="4800" i="1" dirty="0">
                <a:solidFill>
                  <a:schemeClr val="bg1"/>
                </a:solidFill>
                <a:latin typeface="Avenir Book" panose="02000503020000020003" pitchFamily="2" charset="0"/>
              </a:rPr>
              <a:t>«Han var en rettferdig mann som hadde oppfordret jødene til å leve slik man bør leve og behandle hverandre rettferdig og frykte Gud og på det grunnlag ta del i dåpen.» (…) «Herodes var redd for at en så overbevisende forkynnelse kunne føre til opprør, for det så ut til at de ville følge hans råd i ett og alt.» </a:t>
            </a:r>
          </a:p>
        </p:txBody>
      </p:sp>
      <p:sp>
        <p:nvSpPr>
          <p:cNvPr id="5" name="TekstSylinder 4">
            <a:extLst>
              <a:ext uri="{FF2B5EF4-FFF2-40B4-BE49-F238E27FC236}">
                <a16:creationId xmlns:a16="http://schemas.microsoft.com/office/drawing/2014/main" id="{03883B6C-4814-444E-8536-49506BF8D0E2}"/>
              </a:ext>
            </a:extLst>
          </p:cNvPr>
          <p:cNvSpPr txBox="1"/>
          <p:nvPr/>
        </p:nvSpPr>
        <p:spPr>
          <a:xfrm>
            <a:off x="533400" y="8572500"/>
            <a:ext cx="9140868" cy="830997"/>
          </a:xfrm>
          <a:prstGeom prst="rect">
            <a:avLst/>
          </a:prstGeom>
          <a:noFill/>
        </p:spPr>
        <p:txBody>
          <a:bodyPr wrap="square" rtlCol="0">
            <a:spAutoFit/>
          </a:bodyPr>
          <a:lstStyle/>
          <a:p>
            <a:pPr algn="r"/>
            <a:r>
              <a:rPr lang="nb-NO" sz="4800" i="1" dirty="0" err="1">
                <a:solidFill>
                  <a:schemeClr val="bg1"/>
                </a:solidFill>
                <a:latin typeface="Avenir Book" panose="02000503020000020003" pitchFamily="2" charset="0"/>
              </a:rPr>
              <a:t>Josefus</a:t>
            </a:r>
            <a:r>
              <a:rPr lang="nb-NO" sz="4800" i="1" dirty="0">
                <a:solidFill>
                  <a:schemeClr val="bg1"/>
                </a:solidFill>
                <a:latin typeface="Avenir Book" panose="02000503020000020003" pitchFamily="2" charset="0"/>
              </a:rPr>
              <a:t> i Ant. 18.117-118 </a:t>
            </a:r>
            <a:endParaRPr lang="nb-NO" i="1" dirty="0">
              <a:solidFill>
                <a:schemeClr val="bg1"/>
              </a:solidFill>
            </a:endParaRPr>
          </a:p>
        </p:txBody>
      </p:sp>
    </p:spTree>
    <p:extLst>
      <p:ext uri="{BB962C8B-B14F-4D97-AF65-F5344CB8AC3E}">
        <p14:creationId xmlns:p14="http://schemas.microsoft.com/office/powerpoint/2010/main" val="534858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C59B642-63EE-4337-9993-6B386FC89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1257300"/>
            <a:ext cx="7902416" cy="12204503"/>
          </a:xfrm>
          <a:prstGeom prst="rect">
            <a:avLst/>
          </a:prstGeom>
        </p:spPr>
      </p:pic>
    </p:spTree>
    <p:extLst>
      <p:ext uri="{BB962C8B-B14F-4D97-AF65-F5344CB8AC3E}">
        <p14:creationId xmlns:p14="http://schemas.microsoft.com/office/powerpoint/2010/main" val="159387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09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1675700"/>
            <a:ext cx="16684668" cy="3046988"/>
          </a:xfrm>
          <a:prstGeom prst="rect">
            <a:avLst/>
          </a:prstGeom>
          <a:noFill/>
        </p:spPr>
        <p:txBody>
          <a:bodyPr wrap="square" rtlCol="0">
            <a:spAutoFit/>
          </a:bodyPr>
          <a:lstStyle/>
          <a:p>
            <a:r>
              <a:rPr lang="nb-NO" sz="4800" dirty="0">
                <a:solidFill>
                  <a:schemeClr val="bg1"/>
                </a:solidFill>
                <a:latin typeface="Avenir Book" panose="02000503020000020003" pitchFamily="2" charset="0"/>
              </a:rPr>
              <a:t>Mye folk dro ut for å bli døpt av Johannes, og han sa til dem: «Ormeyngel! Hvem har lært dere hvordan dere skal slippe unna den vreden som skal komme? Så bær da frukt som svarer til omvendelsen</a:t>
            </a:r>
            <a:endParaRPr lang="nb-NO" sz="4800" i="1" dirty="0">
              <a:solidFill>
                <a:schemeClr val="bg1"/>
              </a:solidFill>
              <a:latin typeface="Avenir Book" panose="02000503020000020003" pitchFamily="2" charset="0"/>
            </a:endParaRP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3, 7-8a</a:t>
            </a:r>
            <a:endParaRPr lang="nb-NO" sz="2700" i="1" dirty="0">
              <a:solidFill>
                <a:schemeClr val="bg1"/>
              </a:solidFill>
            </a:endParaRPr>
          </a:p>
        </p:txBody>
      </p:sp>
    </p:spTree>
    <p:extLst>
      <p:ext uri="{BB962C8B-B14F-4D97-AF65-F5344CB8AC3E}">
        <p14:creationId xmlns:p14="http://schemas.microsoft.com/office/powerpoint/2010/main" val="350337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07A6FF-738A-4BA7-90CF-70E078D0FDE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F10F30F-4F81-4C67-9EB3-69E3F3AEA5AB}"/>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31862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1E091B-5E0A-4FB3-92A7-88E17655B61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06ACAED-07AF-40F3-8FD2-136D09778075}"/>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02D1CDB5-D2A5-4253-9217-74CAD1F03B53}"/>
              </a:ext>
            </a:extLst>
          </p:cNvPr>
          <p:cNvPicPr>
            <a:picLocks noChangeAspect="1"/>
          </p:cNvPicPr>
          <p:nvPr/>
        </p:nvPicPr>
        <p:blipFill rotWithShape="1">
          <a:blip r:embed="rId2"/>
          <a:srcRect l="20577" t="10037" r="21707" b="8657"/>
          <a:stretch/>
        </p:blipFill>
        <p:spPr>
          <a:xfrm>
            <a:off x="4267200" y="19565"/>
            <a:ext cx="10932917" cy="10267435"/>
          </a:xfrm>
          <a:prstGeom prst="rect">
            <a:avLst/>
          </a:prstGeom>
        </p:spPr>
      </p:pic>
    </p:spTree>
    <p:extLst>
      <p:ext uri="{BB962C8B-B14F-4D97-AF65-F5344CB8AC3E}">
        <p14:creationId xmlns:p14="http://schemas.microsoft.com/office/powerpoint/2010/main" val="177988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2F1FE5-0EF8-49B8-88B8-CD2C57130ACE}"/>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D5DB5615-6489-48E0-AB82-737541A97E4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42104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C02EFAB8-1B88-4D15-9422-40ECA7D5BF75}"/>
              </a:ext>
            </a:extLst>
          </p:cNvPr>
          <p:cNvSpPr txBox="1"/>
          <p:nvPr/>
        </p:nvSpPr>
        <p:spPr>
          <a:xfrm>
            <a:off x="685800" y="723900"/>
            <a:ext cx="9256734" cy="7478970"/>
          </a:xfrm>
          <a:prstGeom prst="rect">
            <a:avLst/>
          </a:prstGeom>
          <a:noFill/>
        </p:spPr>
        <p:txBody>
          <a:bodyPr wrap="square" rtlCol="0">
            <a:spAutoFit/>
          </a:bodyPr>
          <a:lstStyle/>
          <a:p>
            <a:r>
              <a:rPr lang="nb-NO" sz="4800" dirty="0">
                <a:solidFill>
                  <a:schemeClr val="bg1"/>
                </a:solidFill>
                <a:latin typeface="Avenir Book" panose="02000503020000020003" pitchFamily="2" charset="0"/>
              </a:rPr>
              <a:t>Kynisme er et enkelt og billig forsvar mot det som har såret oss i livet. I sin groveste form gir den seg utslag i raljerende sjargong, grove vitser, drittsnakk om mennesker og miljøer. I sin mer sofistikerte form møter vi den i den såkalte realismen som har gitt avkall på alle forventninger, kvalt all hengivelse og nå har nådd et mer «modent» stadium. </a:t>
            </a:r>
            <a:endParaRPr lang="nb-NO" sz="4800" i="1" dirty="0">
              <a:solidFill>
                <a:schemeClr val="bg1"/>
              </a:solidFill>
              <a:latin typeface="Avenir Book" panose="02000503020000020003" pitchFamily="2" charset="0"/>
            </a:endParaRPr>
          </a:p>
        </p:txBody>
      </p:sp>
      <p:sp>
        <p:nvSpPr>
          <p:cNvPr id="5" name="TekstSylinder 4">
            <a:extLst>
              <a:ext uri="{FF2B5EF4-FFF2-40B4-BE49-F238E27FC236}">
                <a16:creationId xmlns:a16="http://schemas.microsoft.com/office/drawing/2014/main" id="{03883B6C-4814-444E-8536-49506BF8D0E2}"/>
              </a:ext>
            </a:extLst>
          </p:cNvPr>
          <p:cNvSpPr txBox="1"/>
          <p:nvPr/>
        </p:nvSpPr>
        <p:spPr>
          <a:xfrm>
            <a:off x="533400" y="8572500"/>
            <a:ext cx="9140868" cy="830997"/>
          </a:xfrm>
          <a:prstGeom prst="rect">
            <a:avLst/>
          </a:prstGeom>
          <a:noFill/>
        </p:spPr>
        <p:txBody>
          <a:bodyPr wrap="square" rtlCol="0">
            <a:spAutoFit/>
          </a:bodyPr>
          <a:lstStyle/>
          <a:p>
            <a:pPr algn="r"/>
            <a:r>
              <a:rPr lang="nb-NO" sz="4800" i="1" dirty="0">
                <a:solidFill>
                  <a:schemeClr val="bg1"/>
                </a:solidFill>
                <a:latin typeface="Avenir Book" panose="02000503020000020003" pitchFamily="2" charset="0"/>
              </a:rPr>
              <a:t>Magnus Malm</a:t>
            </a:r>
            <a:endParaRPr lang="nb-NO" i="1" dirty="0">
              <a:solidFill>
                <a:schemeClr val="bg1"/>
              </a:solidFill>
            </a:endParaRPr>
          </a:p>
        </p:txBody>
      </p:sp>
      <p:pic>
        <p:nvPicPr>
          <p:cNvPr id="2" name="Bilde 1">
            <a:extLst>
              <a:ext uri="{FF2B5EF4-FFF2-40B4-BE49-F238E27FC236}">
                <a16:creationId xmlns:a16="http://schemas.microsoft.com/office/drawing/2014/main" id="{E440BF27-B99A-4064-B5CF-FB6ED4093BAA}"/>
              </a:ext>
            </a:extLst>
          </p:cNvPr>
          <p:cNvPicPr>
            <a:picLocks noChangeAspect="1"/>
          </p:cNvPicPr>
          <p:nvPr/>
        </p:nvPicPr>
        <p:blipFill>
          <a:blip r:embed="rId2"/>
          <a:stretch>
            <a:fillRect/>
          </a:stretch>
        </p:blipFill>
        <p:spPr>
          <a:xfrm>
            <a:off x="11277600" y="9268"/>
            <a:ext cx="6673329" cy="10287000"/>
          </a:xfrm>
          <a:prstGeom prst="rect">
            <a:avLst/>
          </a:prstGeom>
        </p:spPr>
      </p:pic>
    </p:spTree>
    <p:extLst>
      <p:ext uri="{BB962C8B-B14F-4D97-AF65-F5344CB8AC3E}">
        <p14:creationId xmlns:p14="http://schemas.microsoft.com/office/powerpoint/2010/main" val="3304515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C02EFAB8-1B88-4D15-9422-40ECA7D5BF75}"/>
              </a:ext>
            </a:extLst>
          </p:cNvPr>
          <p:cNvSpPr txBox="1"/>
          <p:nvPr/>
        </p:nvSpPr>
        <p:spPr>
          <a:xfrm>
            <a:off x="685800" y="723900"/>
            <a:ext cx="9256734" cy="7478970"/>
          </a:xfrm>
          <a:prstGeom prst="rect">
            <a:avLst/>
          </a:prstGeom>
          <a:noFill/>
        </p:spPr>
        <p:txBody>
          <a:bodyPr wrap="square" rtlCol="0">
            <a:spAutoFit/>
          </a:bodyPr>
          <a:lstStyle/>
          <a:p>
            <a:r>
              <a:rPr lang="nb-NO" sz="4800" dirty="0">
                <a:solidFill>
                  <a:schemeClr val="bg1"/>
                </a:solidFill>
                <a:latin typeface="Avenir Book" panose="02000503020000020003" pitchFamily="2" charset="0"/>
              </a:rPr>
              <a:t>«Bare ordet «stadium» vil sannsynligvis være nok til å føre ham bak lyset. Jeg går ut fra at kreket har gått gjennom flere slike før – det har de alle sammen – og at han alltid føler seg overlegen og faderlig overfor dem han har bak seg, ikke fordi han virkelig har gransket dem kritisk, men bare fordi de er noe han har lagt bak seg.» </a:t>
            </a:r>
            <a:endParaRPr lang="nb-NO" sz="4800" i="1" dirty="0">
              <a:solidFill>
                <a:schemeClr val="bg1"/>
              </a:solidFill>
              <a:latin typeface="Avenir Book" panose="02000503020000020003" pitchFamily="2" charset="0"/>
            </a:endParaRPr>
          </a:p>
        </p:txBody>
      </p:sp>
      <p:sp>
        <p:nvSpPr>
          <p:cNvPr id="5" name="TekstSylinder 4">
            <a:extLst>
              <a:ext uri="{FF2B5EF4-FFF2-40B4-BE49-F238E27FC236}">
                <a16:creationId xmlns:a16="http://schemas.microsoft.com/office/drawing/2014/main" id="{03883B6C-4814-444E-8536-49506BF8D0E2}"/>
              </a:ext>
            </a:extLst>
          </p:cNvPr>
          <p:cNvSpPr txBox="1"/>
          <p:nvPr/>
        </p:nvSpPr>
        <p:spPr>
          <a:xfrm>
            <a:off x="533400" y="8572500"/>
            <a:ext cx="9140868" cy="769441"/>
          </a:xfrm>
          <a:prstGeom prst="rect">
            <a:avLst/>
          </a:prstGeom>
          <a:noFill/>
        </p:spPr>
        <p:txBody>
          <a:bodyPr wrap="square" rtlCol="0">
            <a:spAutoFit/>
          </a:bodyPr>
          <a:lstStyle/>
          <a:p>
            <a:pPr algn="r"/>
            <a:r>
              <a:rPr lang="nb-NO" sz="4400" i="1" dirty="0">
                <a:solidFill>
                  <a:schemeClr val="bg1"/>
                </a:solidFill>
                <a:latin typeface="Avenir Book" panose="02000503020000020003" pitchFamily="2" charset="0"/>
              </a:rPr>
              <a:t>Tommeskrue i «Djevelen dypper pennen»</a:t>
            </a:r>
            <a:endParaRPr lang="nb-NO" sz="1600" i="1" dirty="0">
              <a:solidFill>
                <a:schemeClr val="bg1"/>
              </a:solidFill>
            </a:endParaRPr>
          </a:p>
        </p:txBody>
      </p:sp>
      <p:pic>
        <p:nvPicPr>
          <p:cNvPr id="1026" name="Picture 2" descr="The Screwtape Letters by C.S. Lewis | Goodreads">
            <a:extLst>
              <a:ext uri="{FF2B5EF4-FFF2-40B4-BE49-F238E27FC236}">
                <a16:creationId xmlns:a16="http://schemas.microsoft.com/office/drawing/2014/main" id="{DE7B60E6-ED14-414B-84A0-56A54E5AB3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5200" y="0"/>
            <a:ext cx="68326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191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9968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3046988"/>
          </a:xfrm>
          <a:prstGeom prst="rect">
            <a:avLst/>
          </a:prstGeom>
          <a:noFill/>
        </p:spPr>
        <p:txBody>
          <a:bodyPr wrap="square" rtlCol="0">
            <a:spAutoFit/>
          </a:bodyPr>
          <a:lstStyle/>
          <a:p>
            <a:r>
              <a:rPr lang="nb-NO" sz="4800" dirty="0">
                <a:solidFill>
                  <a:schemeClr val="bg1"/>
                </a:solidFill>
                <a:latin typeface="Avenir Book" panose="02000503020000020003" pitchFamily="2" charset="0"/>
              </a:rPr>
              <a:t>Og begynn ikke å si til dere selv: ‘Vi har Abraham til far.’ For jeg sier dere: Gud kan reise opp barn for Abraham av disse steinene. Øksen ligger allerede ved roten av trærne; hvert tre som ikke bærer god frukt, blir hugget ned og kastet på ilden.»</a:t>
            </a:r>
            <a:endParaRPr lang="nb-NO" sz="4800" i="1" dirty="0">
              <a:solidFill>
                <a:schemeClr val="bg1"/>
              </a:solidFill>
              <a:latin typeface="Avenir Book" panose="02000503020000020003" pitchFamily="2" charset="0"/>
            </a:endParaRPr>
          </a:p>
        </p:txBody>
      </p:sp>
      <p:sp>
        <p:nvSpPr>
          <p:cNvPr id="3" name="TekstSylinder 2">
            <a:extLst>
              <a:ext uri="{FF2B5EF4-FFF2-40B4-BE49-F238E27FC236}">
                <a16:creationId xmlns:a16="http://schemas.microsoft.com/office/drawing/2014/main" id="{D7734612-FF01-4289-9128-903194561870}"/>
              </a:ext>
            </a:extLst>
          </p:cNvPr>
          <p:cNvSpPr txBox="1"/>
          <p:nvPr/>
        </p:nvSpPr>
        <p:spPr>
          <a:xfrm>
            <a:off x="609600" y="6819900"/>
            <a:ext cx="17373600" cy="3208571"/>
          </a:xfrm>
          <a:prstGeom prst="rect">
            <a:avLst/>
          </a:prstGeom>
          <a:noFill/>
        </p:spPr>
        <p:txBody>
          <a:bodyPr wrap="square" rtlCol="0">
            <a:spAutoFit/>
          </a:bodyPr>
          <a:lstStyle/>
          <a:p>
            <a:r>
              <a:rPr lang="en-US" sz="4050" i="1" dirty="0">
                <a:solidFill>
                  <a:schemeClr val="bg1"/>
                </a:solidFill>
                <a:latin typeface="Avenir Book" panose="02000503020000020003" pitchFamily="2" charset="0"/>
              </a:rPr>
              <a:t>That, however, is not the way of life you learned when you heard about Christ and were taught in him in accordance with the truth that is in Jesus. You were taught, with regard to your former way of life, to put off your old self, which is being corrupted by its deceitful desires; to be made new in the attitude of your minds; and to put on the new self, created to be like God in true righteousness and holiness.</a:t>
            </a:r>
            <a:endParaRPr lang="nb-NO" sz="4050" i="1" dirty="0">
              <a:solidFill>
                <a:schemeClr val="bg1"/>
              </a:solidFill>
              <a:latin typeface="Avenir Book" panose="02000503020000020003" pitchFamily="2" charset="0"/>
            </a:endParaRP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3, 8b-9</a:t>
            </a:r>
            <a:endParaRPr lang="nb-NO" sz="2700" i="1" dirty="0">
              <a:solidFill>
                <a:schemeClr val="bg1"/>
              </a:solidFill>
            </a:endParaRPr>
          </a:p>
        </p:txBody>
      </p:sp>
    </p:spTree>
    <p:extLst>
      <p:ext uri="{BB962C8B-B14F-4D97-AF65-F5344CB8AC3E}">
        <p14:creationId xmlns:p14="http://schemas.microsoft.com/office/powerpoint/2010/main" val="146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997EA5-F646-4E41-A445-F9CE8F0DA5BD}"/>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4C6D78E-DDD2-4C09-B76C-BD06DA56BE2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623155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4708981"/>
          </a:xfrm>
          <a:prstGeom prst="rect">
            <a:avLst/>
          </a:prstGeom>
          <a:noFill/>
        </p:spPr>
        <p:txBody>
          <a:bodyPr wrap="square" rtlCol="0">
            <a:spAutoFit/>
          </a:bodyPr>
          <a:lstStyle/>
          <a:p>
            <a:r>
              <a:rPr lang="nb-NO" sz="5000" dirty="0">
                <a:solidFill>
                  <a:schemeClr val="bg1"/>
                </a:solidFill>
                <a:latin typeface="Avenir Book" panose="02000503020000020003" pitchFamily="2" charset="0"/>
              </a:rPr>
              <a:t>En kvist skal skyte opp fra </a:t>
            </a:r>
            <a:r>
              <a:rPr lang="nb-NO" sz="5000" dirty="0" err="1">
                <a:solidFill>
                  <a:schemeClr val="bg1"/>
                </a:solidFill>
                <a:latin typeface="Avenir Book" panose="02000503020000020003" pitchFamily="2" charset="0"/>
              </a:rPr>
              <a:t>Isais</a:t>
            </a:r>
            <a:r>
              <a:rPr lang="nb-NO" sz="5000" dirty="0">
                <a:solidFill>
                  <a:schemeClr val="bg1"/>
                </a:solidFill>
                <a:latin typeface="Avenir Book" panose="02000503020000020003" pitchFamily="2" charset="0"/>
              </a:rPr>
              <a:t> stubbe,</a:t>
            </a:r>
          </a:p>
          <a:p>
            <a:r>
              <a:rPr lang="nb-NO" sz="5000" dirty="0">
                <a:solidFill>
                  <a:schemeClr val="bg1"/>
                </a:solidFill>
                <a:latin typeface="Avenir Book" panose="02000503020000020003" pitchFamily="2" charset="0"/>
              </a:rPr>
              <a:t>og et skudd skal spire fram fra hans røtter.</a:t>
            </a:r>
          </a:p>
          <a:p>
            <a:r>
              <a:rPr lang="nb-NO" sz="5000" dirty="0">
                <a:solidFill>
                  <a:schemeClr val="bg1"/>
                </a:solidFill>
                <a:latin typeface="Avenir Book" panose="02000503020000020003" pitchFamily="2" charset="0"/>
              </a:rPr>
              <a:t>Herrens ånd skal hvile over ham,</a:t>
            </a:r>
          </a:p>
          <a:p>
            <a:r>
              <a:rPr lang="nb-NO" sz="5000" dirty="0">
                <a:solidFill>
                  <a:schemeClr val="bg1"/>
                </a:solidFill>
                <a:latin typeface="Avenir Book" panose="02000503020000020003" pitchFamily="2" charset="0"/>
              </a:rPr>
              <a:t>en Ånd med visdom og forstand,</a:t>
            </a:r>
          </a:p>
          <a:p>
            <a:r>
              <a:rPr lang="nb-NO" sz="5000" dirty="0">
                <a:solidFill>
                  <a:schemeClr val="bg1"/>
                </a:solidFill>
                <a:latin typeface="Avenir Book" panose="02000503020000020003" pitchFamily="2" charset="0"/>
              </a:rPr>
              <a:t>en Ånd med råd og styrke,</a:t>
            </a:r>
          </a:p>
          <a:p>
            <a:r>
              <a:rPr lang="nb-NO" sz="5000" dirty="0">
                <a:solidFill>
                  <a:schemeClr val="bg1"/>
                </a:solidFill>
                <a:latin typeface="Avenir Book" panose="02000503020000020003" pitchFamily="2" charset="0"/>
              </a:rPr>
              <a:t>en Ånd som gir kunnskap og frykt for Herren</a:t>
            </a: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Jes 11, 1-2</a:t>
            </a:r>
            <a:endParaRPr lang="nb-NO" sz="2700" i="1" dirty="0">
              <a:solidFill>
                <a:schemeClr val="bg1"/>
              </a:solidFill>
            </a:endParaRPr>
          </a:p>
        </p:txBody>
      </p:sp>
    </p:spTree>
    <p:extLst>
      <p:ext uri="{BB962C8B-B14F-4D97-AF65-F5344CB8AC3E}">
        <p14:creationId xmlns:p14="http://schemas.microsoft.com/office/powerpoint/2010/main" val="955861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4708981"/>
          </a:xfrm>
          <a:prstGeom prst="rect">
            <a:avLst/>
          </a:prstGeom>
          <a:noFill/>
        </p:spPr>
        <p:txBody>
          <a:bodyPr wrap="square" rtlCol="0">
            <a:spAutoFit/>
          </a:bodyPr>
          <a:lstStyle/>
          <a:p>
            <a:r>
              <a:rPr lang="nb-NO" sz="5000" dirty="0">
                <a:solidFill>
                  <a:schemeClr val="bg1"/>
                </a:solidFill>
                <a:latin typeface="Avenir Book" panose="02000503020000020003" pitchFamily="2" charset="0"/>
              </a:rPr>
              <a:t>Se, Herren, hærskarenes Herre,</a:t>
            </a:r>
          </a:p>
          <a:p>
            <a:r>
              <a:rPr lang="nb-NO" sz="5000" dirty="0">
                <a:solidFill>
                  <a:schemeClr val="bg1"/>
                </a:solidFill>
                <a:latin typeface="Avenir Book" panose="02000503020000020003" pitchFamily="2" charset="0"/>
              </a:rPr>
              <a:t>hugger greinene av med voldsom kraft.</a:t>
            </a:r>
          </a:p>
          <a:p>
            <a:r>
              <a:rPr lang="nb-NO" sz="5000" dirty="0">
                <a:solidFill>
                  <a:schemeClr val="bg1"/>
                </a:solidFill>
                <a:latin typeface="Avenir Book" panose="02000503020000020003" pitchFamily="2" charset="0"/>
              </a:rPr>
              <a:t>Høyvokste trær blir felt,</a:t>
            </a:r>
          </a:p>
          <a:p>
            <a:r>
              <a:rPr lang="nb-NO" sz="5000" dirty="0">
                <a:solidFill>
                  <a:schemeClr val="bg1"/>
                </a:solidFill>
                <a:latin typeface="Avenir Book" panose="02000503020000020003" pitchFamily="2" charset="0"/>
              </a:rPr>
              <a:t>høye stammer skal falle.</a:t>
            </a:r>
          </a:p>
          <a:p>
            <a:r>
              <a:rPr lang="nb-NO" sz="5000" dirty="0">
                <a:solidFill>
                  <a:schemeClr val="bg1"/>
                </a:solidFill>
                <a:latin typeface="Avenir Book" panose="02000503020000020003" pitchFamily="2" charset="0"/>
              </a:rPr>
              <a:t>Tetteste skogen skal hugges ned med øks,</a:t>
            </a:r>
          </a:p>
          <a:p>
            <a:r>
              <a:rPr lang="nb-NO" sz="5000" dirty="0">
                <a:solidFill>
                  <a:schemeClr val="bg1"/>
                </a:solidFill>
                <a:latin typeface="Avenir Book" panose="02000503020000020003" pitchFamily="2" charset="0"/>
              </a:rPr>
              <a:t>Libanon skal falle for Den veldige.</a:t>
            </a: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Jes 10, 34-35</a:t>
            </a:r>
            <a:endParaRPr lang="nb-NO" sz="2700" i="1" dirty="0">
              <a:solidFill>
                <a:schemeClr val="bg1"/>
              </a:solidFill>
            </a:endParaRPr>
          </a:p>
        </p:txBody>
      </p:sp>
    </p:spTree>
    <p:extLst>
      <p:ext uri="{BB962C8B-B14F-4D97-AF65-F5344CB8AC3E}">
        <p14:creationId xmlns:p14="http://schemas.microsoft.com/office/powerpoint/2010/main" val="2404881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FAF7EE-2C8D-4855-BF06-92554376D72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F76BC8F-3C06-407B-A67C-3095F94E589E}"/>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048024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6FF8E4-1A55-4D39-AC90-92E8EA58E4D4}"/>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056ED7C5-6E42-4E1F-AB2B-6EDEFBDD3496}"/>
              </a:ext>
            </a:extLst>
          </p:cNvPr>
          <p:cNvSpPr>
            <a:spLocks noGrp="1"/>
          </p:cNvSpPr>
          <p:nvPr>
            <p:ph idx="1"/>
          </p:nvPr>
        </p:nvSpPr>
        <p:spPr/>
        <p:txBody>
          <a:bodyPr/>
          <a:lstStyle/>
          <a:p>
            <a:endParaRPr lang="nb-NO"/>
          </a:p>
        </p:txBody>
      </p:sp>
      <p:pic>
        <p:nvPicPr>
          <p:cNvPr id="2050" name="Picture 2" descr="Root of Jesse | Isaiah 11, The book of mormon, Jesse tree ornaments">
            <a:extLst>
              <a:ext uri="{FF2B5EF4-FFF2-40B4-BE49-F238E27FC236}">
                <a16:creationId xmlns:a16="http://schemas.microsoft.com/office/drawing/2014/main" id="{BA7250A1-8494-4D8E-934B-ABFD075E9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37465"/>
            <a:ext cx="13525500" cy="10324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688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76B1C3-774B-4BF5-A5E1-FF34AFB9E9EF}"/>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33119FF-E65A-4769-8DD3-14FB694D05A2}"/>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014331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3785652"/>
          </a:xfrm>
          <a:prstGeom prst="rect">
            <a:avLst/>
          </a:prstGeom>
          <a:noFill/>
        </p:spPr>
        <p:txBody>
          <a:bodyPr wrap="square" rtlCol="0">
            <a:spAutoFit/>
          </a:bodyPr>
          <a:lstStyle/>
          <a:p>
            <a:r>
              <a:rPr lang="nb-NO" sz="4800" dirty="0">
                <a:solidFill>
                  <a:schemeClr val="bg1"/>
                </a:solidFill>
                <a:latin typeface="Avenir Book" panose="02000503020000020003" pitchFamily="2" charset="0"/>
              </a:rPr>
              <a:t>Sett at en bror eller søster ikke har klær og mangler mat for dagen,  og en av dere sier til dem: «Gå i fred, hold dere varme og spis dere mette» – hva hjelper det, dersom dere ikke gir dem det kroppen trenger? Slik er det også med troen: i seg selv, uten gjerninger, er den død.</a:t>
            </a:r>
            <a:endParaRPr lang="nb-NO" sz="4800" i="1" dirty="0">
              <a:solidFill>
                <a:schemeClr val="bg1"/>
              </a:solidFill>
              <a:latin typeface="Avenir Book" panose="02000503020000020003" pitchFamily="2" charset="0"/>
            </a:endParaRP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Jak 2, 15-17</a:t>
            </a:r>
            <a:endParaRPr lang="nb-NO" sz="2700" i="1" dirty="0">
              <a:solidFill>
                <a:schemeClr val="bg1"/>
              </a:solidFill>
            </a:endParaRPr>
          </a:p>
        </p:txBody>
      </p:sp>
    </p:spTree>
    <p:extLst>
      <p:ext uri="{BB962C8B-B14F-4D97-AF65-F5344CB8AC3E}">
        <p14:creationId xmlns:p14="http://schemas.microsoft.com/office/powerpoint/2010/main" val="816222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C673AD-943A-43B1-A09D-B85CBF404D0B}"/>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012A733D-F29E-4508-8AF5-3CD2709239A9}"/>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367892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C02EFAB8-1B88-4D15-9422-40ECA7D5BF75}"/>
              </a:ext>
            </a:extLst>
          </p:cNvPr>
          <p:cNvSpPr txBox="1"/>
          <p:nvPr/>
        </p:nvSpPr>
        <p:spPr>
          <a:xfrm>
            <a:off x="685800" y="723900"/>
            <a:ext cx="9256734" cy="5262979"/>
          </a:xfrm>
          <a:prstGeom prst="rect">
            <a:avLst/>
          </a:prstGeom>
          <a:noFill/>
        </p:spPr>
        <p:txBody>
          <a:bodyPr wrap="square" rtlCol="0">
            <a:spAutoFit/>
          </a:bodyPr>
          <a:lstStyle/>
          <a:p>
            <a:r>
              <a:rPr lang="nb-NO" sz="4800" dirty="0">
                <a:solidFill>
                  <a:schemeClr val="bg1"/>
                </a:solidFill>
                <a:latin typeface="Avenir Book" panose="02000503020000020003" pitchFamily="2" charset="0"/>
              </a:rPr>
              <a:t>«Hvis noen synes at evangeliet på ett eller annet vis har passet fint og greit inn i livet deres, uten å forårsake noen store endringer i livsstil eller ambisjoner, har de sannsynligvis ikke begynt å følge Jesus i det hele tatt»</a:t>
            </a:r>
            <a:endParaRPr lang="nb-NO" sz="4800" i="1" dirty="0">
              <a:solidFill>
                <a:schemeClr val="bg1"/>
              </a:solidFill>
              <a:latin typeface="Avenir Book" panose="02000503020000020003" pitchFamily="2" charset="0"/>
            </a:endParaRPr>
          </a:p>
        </p:txBody>
      </p:sp>
      <p:sp>
        <p:nvSpPr>
          <p:cNvPr id="5" name="TekstSylinder 4">
            <a:extLst>
              <a:ext uri="{FF2B5EF4-FFF2-40B4-BE49-F238E27FC236}">
                <a16:creationId xmlns:a16="http://schemas.microsoft.com/office/drawing/2014/main" id="{03883B6C-4814-444E-8536-49506BF8D0E2}"/>
              </a:ext>
            </a:extLst>
          </p:cNvPr>
          <p:cNvSpPr txBox="1"/>
          <p:nvPr/>
        </p:nvSpPr>
        <p:spPr>
          <a:xfrm>
            <a:off x="533400" y="8572500"/>
            <a:ext cx="9140868" cy="769441"/>
          </a:xfrm>
          <a:prstGeom prst="rect">
            <a:avLst/>
          </a:prstGeom>
          <a:noFill/>
        </p:spPr>
        <p:txBody>
          <a:bodyPr wrap="square" rtlCol="0">
            <a:spAutoFit/>
          </a:bodyPr>
          <a:lstStyle/>
          <a:p>
            <a:pPr algn="r"/>
            <a:r>
              <a:rPr lang="nb-NO" sz="4400" i="1" dirty="0">
                <a:solidFill>
                  <a:schemeClr val="bg1"/>
                </a:solidFill>
                <a:latin typeface="Avenir Book" panose="02000503020000020003" pitchFamily="2" charset="0"/>
              </a:rPr>
              <a:t>Sam </a:t>
            </a:r>
            <a:r>
              <a:rPr lang="nb-NO" sz="4400" i="1" dirty="0" err="1">
                <a:solidFill>
                  <a:schemeClr val="bg1"/>
                </a:solidFill>
                <a:latin typeface="Avenir Book" panose="02000503020000020003" pitchFamily="2" charset="0"/>
              </a:rPr>
              <a:t>Allberry</a:t>
            </a:r>
            <a:endParaRPr lang="nb-NO" sz="1600" i="1" dirty="0">
              <a:solidFill>
                <a:schemeClr val="bg1"/>
              </a:solidFill>
            </a:endParaRPr>
          </a:p>
        </p:txBody>
      </p:sp>
      <p:pic>
        <p:nvPicPr>
          <p:cNvPr id="3074" name="Picture 2" descr="About — Sam Allberry">
            <a:extLst>
              <a:ext uri="{FF2B5EF4-FFF2-40B4-BE49-F238E27FC236}">
                <a16:creationId xmlns:a16="http://schemas.microsoft.com/office/drawing/2014/main" id="{77A4596D-56EE-4102-9A53-12A4DB78BE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653" r="23042"/>
          <a:stretch/>
        </p:blipFill>
        <p:spPr bwMode="auto">
          <a:xfrm>
            <a:off x="10439401" y="38100"/>
            <a:ext cx="79248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734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4832092"/>
          </a:xfrm>
          <a:prstGeom prst="rect">
            <a:avLst/>
          </a:prstGeom>
          <a:noFill/>
        </p:spPr>
        <p:txBody>
          <a:bodyPr wrap="square" rtlCol="0">
            <a:spAutoFit/>
          </a:bodyPr>
          <a:lstStyle/>
          <a:p>
            <a:r>
              <a:rPr lang="nb-NO" sz="4400" dirty="0">
                <a:solidFill>
                  <a:schemeClr val="bg1"/>
                </a:solidFill>
                <a:latin typeface="Avenir Book" panose="02000503020000020003" pitchFamily="2" charset="0"/>
              </a:rPr>
              <a:t>«Hva skal vi da gjøre?» spurte folk. Han svarte: «Den som har to kjortler, skal dele med den som ikke har noen, og den som har mat, skal gjøre det samme.» Det kom også noen tollere for å bli døpt, og de sa til ham: «Mester, hva skal vi gjøre?» «Krev ikke inn mer enn det som er fastsatt», svarte han. Også noen soldater spurte ham: «Hva skal så vi gjøre?» Og til dem sa han: «Press ikke penger av noen ved vold eller falske anklager, men nøy dere med lønnen deres.»</a:t>
            </a:r>
            <a:endParaRPr lang="nb-NO" sz="4400" i="1" dirty="0">
              <a:solidFill>
                <a:schemeClr val="bg1"/>
              </a:solidFill>
              <a:latin typeface="Avenir Book" panose="02000503020000020003" pitchFamily="2" charset="0"/>
            </a:endParaRP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3, 10-14</a:t>
            </a:r>
            <a:endParaRPr lang="nb-NO" sz="2700" i="1" dirty="0">
              <a:solidFill>
                <a:schemeClr val="bg1"/>
              </a:solidFill>
            </a:endParaRPr>
          </a:p>
        </p:txBody>
      </p:sp>
    </p:spTree>
    <p:extLst>
      <p:ext uri="{BB962C8B-B14F-4D97-AF65-F5344CB8AC3E}">
        <p14:creationId xmlns:p14="http://schemas.microsoft.com/office/powerpoint/2010/main" val="10325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6121-484D-4051-8B5B-C918A68237F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60A527D-E933-4E76-A0C4-C360A3357464}"/>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497896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609600" y="1675700"/>
            <a:ext cx="17449800" cy="7478970"/>
          </a:xfrm>
          <a:prstGeom prst="rect">
            <a:avLst/>
          </a:prstGeom>
          <a:noFill/>
        </p:spPr>
        <p:txBody>
          <a:bodyPr wrap="square" rtlCol="0">
            <a:spAutoFit/>
          </a:bodyPr>
          <a:lstStyle/>
          <a:p>
            <a:r>
              <a:rPr lang="nb-NO" sz="4800" dirty="0">
                <a:solidFill>
                  <a:schemeClr val="bg1"/>
                </a:solidFill>
                <a:latin typeface="Avenir Book" panose="02000503020000020003" pitchFamily="2" charset="0"/>
              </a:rPr>
              <a:t>Folket gikk nå med forventning, og alle tenkte i sitt stille sinn at Johannes kanskje var Messias. Da tok Johannes til orde og sa til dem alle: «Jeg døper dere med vann. Men det kommer en som er sterkere enn jeg, og jeg er ikke verdig til å løse sandalremmen hans. Han skal døpe dere med Den hellige ånd og ild. Han har kasteskovlen i hånden for å rense kornet på treskeplassen. Hveten skal han samle i låven sin, men agnene skal han brenne opp med en ild som aldri slukner.» </a:t>
            </a:r>
          </a:p>
          <a:p>
            <a:endParaRPr lang="nb-NO" sz="4800" dirty="0">
              <a:solidFill>
                <a:schemeClr val="bg1"/>
              </a:solidFill>
              <a:latin typeface="Avenir Book" panose="02000503020000020003" pitchFamily="2" charset="0"/>
            </a:endParaRPr>
          </a:p>
          <a:p>
            <a:r>
              <a:rPr lang="nb-NO" sz="4800" dirty="0">
                <a:solidFill>
                  <a:schemeClr val="bg1"/>
                </a:solidFill>
                <a:latin typeface="Avenir Book" panose="02000503020000020003" pitchFamily="2" charset="0"/>
              </a:rPr>
              <a:t>Dette og mye annet la han folket på sinne når han forkynte budskapet for dem.</a:t>
            </a:r>
            <a:endParaRPr lang="nb-NO" sz="4800" i="1" dirty="0">
              <a:solidFill>
                <a:schemeClr val="bg1"/>
              </a:solidFill>
              <a:latin typeface="Avenir Book" panose="02000503020000020003" pitchFamily="2" charset="0"/>
            </a:endParaRPr>
          </a:p>
        </p:txBody>
      </p:sp>
      <p:sp>
        <p:nvSpPr>
          <p:cNvPr id="4" name="TekstSylinder 3">
            <a:extLst>
              <a:ext uri="{FF2B5EF4-FFF2-40B4-BE49-F238E27FC236}">
                <a16:creationId xmlns:a16="http://schemas.microsoft.com/office/drawing/2014/main" id="{E1041A05-0760-4C8D-90E7-10934977CF22}"/>
              </a:ext>
            </a:extLst>
          </p:cNvPr>
          <p:cNvSpPr txBox="1"/>
          <p:nvPr/>
        </p:nvSpPr>
        <p:spPr>
          <a:xfrm>
            <a:off x="801666" y="521538"/>
            <a:ext cx="16684668" cy="1107996"/>
          </a:xfrm>
          <a:prstGeom prst="rect">
            <a:avLst/>
          </a:prstGeom>
          <a:noFill/>
        </p:spPr>
        <p:txBody>
          <a:bodyPr wrap="square" rtlCol="0">
            <a:spAutoFit/>
          </a:bodyPr>
          <a:lstStyle/>
          <a:p>
            <a:pPr algn="r"/>
            <a:r>
              <a:rPr lang="nb-NO" sz="6600" i="1" dirty="0">
                <a:solidFill>
                  <a:schemeClr val="bg1"/>
                </a:solidFill>
                <a:latin typeface="Avenir Book" panose="02000503020000020003" pitchFamily="2" charset="0"/>
              </a:rPr>
              <a:t>3, 15-18</a:t>
            </a:r>
            <a:endParaRPr lang="nb-NO" sz="2700" i="1" dirty="0">
              <a:solidFill>
                <a:schemeClr val="bg1"/>
              </a:solidFill>
            </a:endParaRPr>
          </a:p>
        </p:txBody>
      </p:sp>
    </p:spTree>
    <p:extLst>
      <p:ext uri="{BB962C8B-B14F-4D97-AF65-F5344CB8AC3E}">
        <p14:creationId xmlns:p14="http://schemas.microsoft.com/office/powerpoint/2010/main" val="3750470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D10EA7-E389-48CC-B6CF-B853CCC6E6D7}"/>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A796BB5-9AAD-40F0-8A28-EE99F1986C45}"/>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84928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1381CC-ADA7-47B2-9F12-879BBF6D1FB0}"/>
              </a:ext>
            </a:extLst>
          </p:cNvPr>
          <p:cNvSpPr>
            <a:spLocks noGrp="1"/>
          </p:cNvSpPr>
          <p:nvPr>
            <p:ph type="title"/>
          </p:nvPr>
        </p:nvSpPr>
        <p:spPr/>
        <p:txBody>
          <a:bodyPr/>
          <a:lstStyle/>
          <a:p>
            <a:endParaRPr lang="nb-NO"/>
          </a:p>
        </p:txBody>
      </p:sp>
      <p:pic>
        <p:nvPicPr>
          <p:cNvPr id="7" name="Plassholder for innhold 6">
            <a:extLst>
              <a:ext uri="{FF2B5EF4-FFF2-40B4-BE49-F238E27FC236}">
                <a16:creationId xmlns:a16="http://schemas.microsoft.com/office/drawing/2014/main" id="{D0D5292E-D261-44C0-9393-EC91121135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9995" y="0"/>
            <a:ext cx="13788009" cy="10250975"/>
          </a:xfrm>
        </p:spPr>
      </p:pic>
    </p:spTree>
    <p:extLst>
      <p:ext uri="{BB962C8B-B14F-4D97-AF65-F5344CB8AC3E}">
        <p14:creationId xmlns:p14="http://schemas.microsoft.com/office/powerpoint/2010/main" val="504164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876</Words>
  <Application>Microsoft Office PowerPoint</Application>
  <PresentationFormat>Egendefinert</PresentationFormat>
  <Paragraphs>36</Paragraphs>
  <Slides>26</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26</vt:i4>
      </vt:variant>
    </vt:vector>
  </HeadingPairs>
  <TitlesOfParts>
    <vt:vector size="30" baseType="lpstr">
      <vt:lpstr>Calibri</vt:lpstr>
      <vt:lpstr>Avenir Book</vt:lpstr>
      <vt:lpstr>Arial</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 The bible project</dc:title>
  <dc:creator>Ingebrikt Kvam</dc:creator>
  <cp:lastModifiedBy>Ingebrikt Kvam</cp:lastModifiedBy>
  <cp:revision>11</cp:revision>
  <dcterms:created xsi:type="dcterms:W3CDTF">2006-08-16T00:00:00Z</dcterms:created>
  <dcterms:modified xsi:type="dcterms:W3CDTF">2023-12-17T09:41:02Z</dcterms:modified>
  <dc:identifier>DAFwmYTrT6I</dc:identifier>
</cp:coreProperties>
</file>